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 id="2147483752" r:id="rId8"/>
    <p:sldMasterId id="2147483765" r:id="rId9"/>
    <p:sldMasterId id="2147483778" r:id="rId10"/>
    <p:sldMasterId id="2147483791" r:id="rId11"/>
  </p:sldMasterIdLst>
  <p:notesMasterIdLst>
    <p:notesMasterId r:id="rId44"/>
  </p:notesMasterIdLst>
  <p:sldIdLst>
    <p:sldId id="319" r:id="rId12"/>
    <p:sldId id="258" r:id="rId13"/>
    <p:sldId id="259" r:id="rId14"/>
    <p:sldId id="344" r:id="rId15"/>
    <p:sldId id="260" r:id="rId16"/>
    <p:sldId id="261" r:id="rId17"/>
    <p:sldId id="262" r:id="rId18"/>
    <p:sldId id="263" r:id="rId19"/>
    <p:sldId id="264" r:id="rId20"/>
    <p:sldId id="265" r:id="rId21"/>
    <p:sldId id="287"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9" r:id="rId35"/>
    <p:sldId id="280" r:id="rId36"/>
    <p:sldId id="281" r:id="rId37"/>
    <p:sldId id="282" r:id="rId38"/>
    <p:sldId id="283" r:id="rId39"/>
    <p:sldId id="342" r:id="rId40"/>
    <p:sldId id="343" r:id="rId41"/>
    <p:sldId id="285"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3579" autoAdjust="0"/>
  </p:normalViewPr>
  <p:slideViewPr>
    <p:cSldViewPr snapToGrid="0">
      <p:cViewPr varScale="1">
        <p:scale>
          <a:sx n="91" d="100"/>
          <a:sy n="91" d="100"/>
        </p:scale>
        <p:origin x="11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11</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12</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13</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15</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16</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17</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21</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2</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26</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28</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31</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32</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3</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https://www.hireahelper.com/movers-academy/on-the-job/estimating-job-times/</a:t>
            </a:r>
          </a:p>
          <a:p>
            <a:pPr marL="216000" indent="-216000">
              <a:lnSpc>
                <a:spcPct val="100000"/>
              </a:lnSpc>
            </a:pPr>
            <a:r>
              <a:rPr lang="en-US" sz="2000" b="0" strike="noStrike" spc="-1" dirty="0">
                <a:latin typeface="Arial"/>
              </a:rPr>
              <a:t>https://www.uhaul.com/Reservations/RatesTrucks/</a:t>
            </a:r>
          </a:p>
          <a:p>
            <a:pPr marL="216000" indent="-216000">
              <a:lnSpc>
                <a:spcPct val="100000"/>
              </a:lnSpc>
            </a:pPr>
            <a:r>
              <a:rPr lang="en-US" sz="2000" b="0" strike="noStrike" spc="-1" dirty="0">
                <a:latin typeface="Arial"/>
              </a:rPr>
              <a:t>https://www.move.org/average-cost-truck-rental/</a:t>
            </a:r>
          </a:p>
          <a:p>
            <a:pPr marL="216000" indent="-216000">
              <a:lnSpc>
                <a:spcPct val="100000"/>
              </a:lnSpc>
            </a:pPr>
            <a:r>
              <a:rPr lang="en-US" sz="2000" b="0" strike="noStrike" spc="-1" dirty="0">
                <a:latin typeface="Arial"/>
              </a:rPr>
              <a:t>https://www.victoryvan.com/moving-and-storage/how-long-takes-move-new-house</a:t>
            </a:r>
          </a:p>
          <a:p>
            <a:pPr marL="216000" indent="-216000">
              <a:lnSpc>
                <a:spcPct val="100000"/>
              </a:lnSpc>
            </a:pPr>
            <a:r>
              <a:rPr lang="en-US" sz="2000" b="0" strike="noStrike" spc="-1" dirty="0">
                <a:latin typeface="Arial"/>
              </a:rPr>
              <a:t>https://www.movers.com/moving-guides/moving-four-bedroom-house-costs.html</a:t>
            </a:r>
          </a:p>
          <a:p>
            <a:pPr marL="216000" indent="-216000">
              <a:lnSpc>
                <a:spcPct val="100000"/>
              </a:lnSpc>
            </a:pPr>
            <a:r>
              <a:rPr lang="en-US" sz="2000" b="0" strike="noStrike" spc="-1" dirty="0">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10/12/2020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10/12/2020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10/12/2020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10/12/2020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10/12/2020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10/12/2020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10/12/2020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10/12/2020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00.xml"/><Relationship Id="rId4"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10/12/2020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11</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10/12/2020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12</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13</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10/12/2020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10/12/2020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14</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15</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10/12/2020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16</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10/12/2020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10/12/2020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17</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18</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10/12/2020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19</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10/12/2020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2</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78300"/>
            <a:ext cx="10515240" cy="4625640"/>
          </a:xfrm>
          <a:prstGeom prst="rect">
            <a:avLst/>
          </a:prstGeom>
          <a:noFill/>
          <a:ln>
            <a:noFill/>
          </a:ln>
        </p:spPr>
        <p:txBody>
          <a:bodyPr>
            <a:normAutofit fontScale="88000"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Team Biography: 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Problem: 4-11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Current Process Flow: 12-13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Solution: 14-19</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What </a:t>
            </a:r>
            <a:r>
              <a:rPr lang="en-US" sz="2800" b="0" strike="noStrike" spc="-1" dirty="0" err="1">
                <a:solidFill>
                  <a:srgbClr val="FFFFFF"/>
                </a:solidFill>
                <a:latin typeface="Gulim"/>
              </a:rPr>
              <a:t>Load.In</a:t>
            </a:r>
            <a:r>
              <a:rPr lang="en-US" sz="2800" b="0" strike="noStrike" spc="-1" dirty="0">
                <a:solidFill>
                  <a:srgbClr val="FFFFFF"/>
                </a:solidFill>
                <a:latin typeface="Gulim"/>
              </a:rPr>
              <a:t> Will &amp; Will not do: 22-23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Market Analysis: 24-25</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Risk and Mitigation: 26-27</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Competition: 28</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Conclusion: 29</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10/12/2020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10/12/2020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20</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10/12/2020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21</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22</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26</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10/12/2020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machine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27</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10/12/2020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10/12/2020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28</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10/12/2020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3</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30</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31</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50000"/>
              </a:lnSpc>
              <a:buClr>
                <a:srgbClr val="5F5F5F"/>
              </a:buClr>
              <a:buFont typeface="Arial"/>
              <a:buChar char="•"/>
            </a:pPr>
            <a:r>
              <a:rPr lang="en-US" sz="1200" b="0" strike="noStrike" spc="-1" dirty="0">
                <a:solidFill>
                  <a:srgbClr val="5F5F5F"/>
                </a:solidFill>
                <a:latin typeface="Gulim"/>
              </a:rPr>
              <a:t>The Top 5 Moving Mistakes Across America. (2019, August 13). Article. https://www.article.com/blog/top-5-moving-mistakes/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err="1">
                <a:solidFill>
                  <a:srgbClr val="5F5F5F"/>
                </a:solidFill>
                <a:latin typeface="Gulim"/>
              </a:rPr>
              <a:t>CADCode</a:t>
            </a:r>
            <a:r>
              <a:rPr lang="en-US" sz="1200" b="0" strike="noStrike" spc="-1" dirty="0">
                <a:solidFill>
                  <a:srgbClr val="5F5F5F"/>
                </a:solidFill>
                <a:latin typeface="Gulim"/>
              </a:rPr>
              <a:t> Systems. (n.d.). Optimizing &amp; Machining | </a:t>
            </a:r>
            <a:r>
              <a:rPr lang="en-US" sz="1200" b="0" strike="noStrike" spc="-1" dirty="0" err="1">
                <a:solidFill>
                  <a:srgbClr val="5F5F5F"/>
                </a:solidFill>
                <a:latin typeface="Gulim"/>
              </a:rPr>
              <a:t>CADCode</a:t>
            </a:r>
            <a:r>
              <a:rPr lang="en-US" sz="1200" b="0" strike="noStrike" spc="-1" dirty="0">
                <a:solidFill>
                  <a:srgbClr val="5F5F5F"/>
                </a:solidFill>
                <a:latin typeface="Gulim"/>
              </a:rPr>
              <a:t> Systems. </a:t>
            </a:r>
            <a:r>
              <a:rPr lang="en-US" sz="1200" b="0" strike="noStrike" spc="-1" dirty="0" err="1">
                <a:solidFill>
                  <a:srgbClr val="5F5F5F"/>
                </a:solidFill>
                <a:latin typeface="Gulim"/>
              </a:rPr>
              <a:t>CADCode.Com</a:t>
            </a:r>
            <a:r>
              <a:rPr lang="en-US" sz="1200" b="0" strike="noStrike" spc="-1" dirty="0">
                <a:solidFill>
                  <a:srgbClr val="5F5F5F"/>
                </a:solidFill>
                <a:latin typeface="Gulim"/>
              </a:rPr>
              <a:t>. Retrieved September 20, 2020, from https://www.cadcode.com/category/categories/optimizing-machining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Wood, T. (2020, January 6). Moving Industry Statistics. </a:t>
            </a:r>
            <a:r>
              <a:rPr lang="en-US" sz="1200" b="0" strike="noStrike" spc="-1" dirty="0" err="1">
                <a:solidFill>
                  <a:srgbClr val="5F5F5F"/>
                </a:solidFill>
                <a:latin typeface="Gulim"/>
              </a:rPr>
              <a:t>MoveBuddha</a:t>
            </a:r>
            <a:r>
              <a:rPr lang="en-US" sz="1200" b="0" strike="noStrike" spc="-1" dirty="0">
                <a:solidFill>
                  <a:srgbClr val="5F5F5F"/>
                </a:solidFill>
                <a:latin typeface="Gulim"/>
              </a:rPr>
              <a:t>. https://www.movebuddha.com/blog/moving-industry-statistics/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Nat and Friends. (2017, April 18). Google Earth’s Incredible 3D Imagery, Explained. YouTube. https://www.youtube.com/watch?v=suo_aUTUpps&amp;feature=youtu.be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Collins, T. (2018, April 20). A Look Into Photogrammetry and Video Games - Tiger Collins. Medium. https://medium.com/@homicidalnacho/a-look-into-photogrammetry-and-video-games-71d602f51c31</a:t>
            </a:r>
            <a:br>
              <a:rPr dirty="0"/>
            </a:br>
            <a:r>
              <a:rPr lang="en-US" sz="1200" b="0" strike="noStrike" spc="-1" dirty="0">
                <a:solidFill>
                  <a:srgbClr val="5F5F5F"/>
                </a:solidFill>
                <a:latin typeface="Gulim"/>
              </a:rPr>
              <a:t> </a:t>
            </a:r>
            <a:endParaRPr lang="en-US" sz="1200" b="0" strike="noStrike" spc="-1" dirty="0">
              <a:latin typeface="Arial"/>
            </a:endParaRPr>
          </a:p>
          <a:p>
            <a:pPr>
              <a:lnSpc>
                <a:spcPct val="150000"/>
              </a:lnSpc>
            </a:pPr>
            <a:endParaRPr lang="en-US" sz="1200" b="0" strike="noStrike" spc="-1" dirty="0">
              <a:latin typeface="Arial"/>
            </a:endParaRPr>
          </a:p>
          <a:p>
            <a:pPr>
              <a:lnSpc>
                <a:spcPct val="150000"/>
              </a:lnSpc>
            </a:pPr>
            <a:endParaRPr lang="en-US" sz="1200" b="0" strike="noStrike" spc="-1" dirty="0">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10/12/2020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32</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10/12/2020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10/12/2020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10/12/2020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493269884"/>
              </p:ext>
            </p:extLst>
          </p:nvPr>
        </p:nvGraphicFramePr>
        <p:xfrm>
          <a:off x="324000" y="1044360"/>
          <a:ext cx="577188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3765377622"/>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extLst>
              <p:ext uri="{D42A27DB-BD31-4B8C-83A1-F6EECF244321}">
                <p14:modId xmlns:p14="http://schemas.microsoft.com/office/powerpoint/2010/main" val="548693914"/>
              </p:ext>
            </p:extLst>
          </p:nvPr>
        </p:nvGraphicFramePr>
        <p:xfrm>
          <a:off x="6377599" y="129942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10/12/2020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10/12/2020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10/12/2020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2357</TotalTime>
  <Words>2107</Words>
  <Application>Microsoft Office PowerPoint</Application>
  <PresentationFormat>Widescreen</PresentationFormat>
  <Paragraphs>384</Paragraphs>
  <Slides>32</Slides>
  <Notes>25</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32</vt:i4>
      </vt:variant>
    </vt:vector>
  </HeadingPairs>
  <TitlesOfParts>
    <vt:vector size="4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181</cp:revision>
  <dcterms:created xsi:type="dcterms:W3CDTF">2020-09-10T01:29:18Z</dcterms:created>
  <dcterms:modified xsi:type="dcterms:W3CDTF">2020-10-12T23:47:11Z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